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12192000" cy="6858000"/>
  <p:notesSz cx="7315200" cy="96012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Projets</a:t>
            </a:r>
            <a:r>
              <a:rPr lang="en-US" baseline="0"/>
              <a:t> professionnels classés par secteur d'activité</a:t>
            </a:r>
            <a:endParaRPr lang="en-US"/>
          </a:p>
        </c:rich>
      </c:tx>
      <c:layout>
        <c:manualLayout>
          <c:xMode val="edge"/>
          <c:yMode val="edge"/>
          <c:x val="0.2318084143688362"/>
          <c:y val="1.29870129870129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'MAJ 111024'!$A$57:$A$68</c:f>
              <c:strCache>
                <c:ptCount val="12"/>
                <c:pt idx="0">
                  <c:v>ARTISTIQUE</c:v>
                </c:pt>
                <c:pt idx="1">
                  <c:v>ASSURANCE</c:v>
                </c:pt>
                <c:pt idx="2">
                  <c:v>COMMERCIAL</c:v>
                </c:pt>
                <c:pt idx="3">
                  <c:v>COMMUNICATION</c:v>
                </c:pt>
                <c:pt idx="4">
                  <c:v>CONTRÔLE ET RISQUES</c:v>
                </c:pt>
                <c:pt idx="5">
                  <c:v>FISCAL</c:v>
                </c:pt>
                <c:pt idx="6">
                  <c:v>MANAGEMENT DIRECTION</c:v>
                </c:pt>
                <c:pt idx="7">
                  <c:v>ORGANISATION</c:v>
                </c:pt>
                <c:pt idx="8">
                  <c:v>RESSOURCES HUMAINES</c:v>
                </c:pt>
                <c:pt idx="9">
                  <c:v>RSE</c:v>
                </c:pt>
                <c:pt idx="10">
                  <c:v>ENERGIE ENVIRONNEMENT</c:v>
                </c:pt>
                <c:pt idx="11">
                  <c:v>CULTURE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cat>
            <c:strRef>
              <c:f>'MAJ 111024'!$A$57:$A$68</c:f>
              <c:strCache>
                <c:ptCount val="12"/>
                <c:pt idx="0">
                  <c:v>ARTISTIQUE</c:v>
                </c:pt>
                <c:pt idx="1">
                  <c:v>ASSURANCE</c:v>
                </c:pt>
                <c:pt idx="2">
                  <c:v>COMMERCIAL</c:v>
                </c:pt>
                <c:pt idx="3">
                  <c:v>COMMUNICATION</c:v>
                </c:pt>
                <c:pt idx="4">
                  <c:v>CONTRÔLE ET RISQUES</c:v>
                </c:pt>
                <c:pt idx="5">
                  <c:v>FISCAL</c:v>
                </c:pt>
                <c:pt idx="6">
                  <c:v>MANAGEMENT DIRECTION</c:v>
                </c:pt>
                <c:pt idx="7">
                  <c:v>ORGANISATION</c:v>
                </c:pt>
                <c:pt idx="8">
                  <c:v>RESSOURCES HUMAINES</c:v>
                </c:pt>
                <c:pt idx="9">
                  <c:v>RSE</c:v>
                </c:pt>
                <c:pt idx="10">
                  <c:v>ENERGIE ENVIRONNEMENT</c:v>
                </c:pt>
                <c:pt idx="11">
                  <c:v>CULTURE</c:v>
                </c:pt>
              </c:strCache>
            </c:strRef>
          </c:cat>
          <c:val>
            <c:numRef>
              <c:f>'MAJ 111024'!$B$57:$B$68</c:f>
              <c:numCache>
                <c:formatCode>0</c:formatCode>
                <c:ptCount val="12"/>
                <c:pt idx="0">
                  <c:v>4</c:v>
                </c:pt>
                <c:pt idx="1">
                  <c:v>4</c:v>
                </c:pt>
                <c:pt idx="2">
                  <c:v>9</c:v>
                </c:pt>
                <c:pt idx="3">
                  <c:v>4</c:v>
                </c:pt>
                <c:pt idx="4">
                  <c:v>4</c:v>
                </c:pt>
                <c:pt idx="5">
                  <c:v>4</c:v>
                </c:pt>
                <c:pt idx="6">
                  <c:v>26</c:v>
                </c:pt>
                <c:pt idx="7">
                  <c:v>13</c:v>
                </c:pt>
                <c:pt idx="8">
                  <c:v>17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02-4252-AFBD-F58AB5897C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1726581696"/>
        <c:axId val="1896917632"/>
      </c:barChart>
      <c:catAx>
        <c:axId val="17265816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896917632"/>
        <c:crosses val="autoZero"/>
        <c:auto val="1"/>
        <c:lblAlgn val="ctr"/>
        <c:lblOffset val="100"/>
        <c:noMultiLvlLbl val="0"/>
      </c:catAx>
      <c:valAx>
        <c:axId val="18969176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726581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Evaluations</a:t>
            </a:r>
            <a:r>
              <a:rPr lang="fr-FR" baseline="0"/>
              <a:t> des bénéciaires de bilan </a:t>
            </a:r>
            <a:endParaRPr lang="fr-FR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'MAJ 111024'!$A$35</c:f>
              <c:strCache>
                <c:ptCount val="1"/>
                <c:pt idx="0">
                  <c:v>tres satisfait 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'MAJ 111024'!$B$34:$F$34</c:f>
              <c:strCache>
                <c:ptCount val="5"/>
                <c:pt idx="0">
                  <c:v>état des lieux des compétences</c:v>
                </c:pt>
                <c:pt idx="1">
                  <c:v>identification des pistes d'évelolution</c:v>
                </c:pt>
                <c:pt idx="2">
                  <c:v>dialogue constructif avec le consultant</c:v>
                </c:pt>
                <c:pt idx="3">
                  <c:v>le consultant m'a  aidé à progresser dans mon orientation professionnelle</c:v>
                </c:pt>
                <c:pt idx="4">
                  <c:v>qualité des outils dans la démarche</c:v>
                </c:pt>
              </c:strCache>
            </c:strRef>
          </c:cat>
          <c:val>
            <c:numRef>
              <c:f>'MAJ 111024'!$B$35:$F$35</c:f>
              <c:numCache>
                <c:formatCode>0.0</c:formatCode>
                <c:ptCount val="5"/>
                <c:pt idx="0">
                  <c:v>62.5</c:v>
                </c:pt>
                <c:pt idx="1">
                  <c:v>62.5</c:v>
                </c:pt>
                <c:pt idx="2">
                  <c:v>93.75</c:v>
                </c:pt>
                <c:pt idx="3">
                  <c:v>68.75</c:v>
                </c:pt>
                <c:pt idx="4">
                  <c:v>62.5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80-4538-92E4-67B7F5AD3B95}"/>
            </c:ext>
          </c:extLst>
        </c:ser>
        <c:ser>
          <c:idx val="1"/>
          <c:order val="1"/>
          <c:tx>
            <c:strRef>
              <c:f>'MAJ 111024'!$A$36</c:f>
              <c:strCache>
                <c:ptCount val="1"/>
                <c:pt idx="0">
                  <c:v>satisfait 3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'MAJ 111024'!$B$34:$F$34</c:f>
              <c:strCache>
                <c:ptCount val="5"/>
                <c:pt idx="0">
                  <c:v>état des lieux des compétences</c:v>
                </c:pt>
                <c:pt idx="1">
                  <c:v>identification des pistes d'évelolution</c:v>
                </c:pt>
                <c:pt idx="2">
                  <c:v>dialogue constructif avec le consultant</c:v>
                </c:pt>
                <c:pt idx="3">
                  <c:v>le consultant m'a  aidé à progresser dans mon orientation professionnelle</c:v>
                </c:pt>
                <c:pt idx="4">
                  <c:v>qualité des outils dans la démarche</c:v>
                </c:pt>
              </c:strCache>
            </c:strRef>
          </c:cat>
          <c:val>
            <c:numRef>
              <c:f>'MAJ 111024'!$B$36:$F$36</c:f>
              <c:numCache>
                <c:formatCode>0.0</c:formatCode>
                <c:ptCount val="5"/>
                <c:pt idx="0">
                  <c:v>37.5</c:v>
                </c:pt>
                <c:pt idx="1">
                  <c:v>31.3</c:v>
                </c:pt>
                <c:pt idx="2">
                  <c:v>6.3</c:v>
                </c:pt>
                <c:pt idx="3">
                  <c:v>31.3</c:v>
                </c:pt>
                <c:pt idx="4">
                  <c:v>37.5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80-4538-92E4-67B7F5AD3B95}"/>
            </c:ext>
          </c:extLst>
        </c:ser>
        <c:ser>
          <c:idx val="2"/>
          <c:order val="2"/>
          <c:tx>
            <c:v>SATISFACTION TOTALE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val>
            <c:numRef>
              <c:f>'MAJ 111024'!$B$37:$F$37</c:f>
              <c:numCache>
                <c:formatCode>0.0</c:formatCode>
                <c:ptCount val="5"/>
                <c:pt idx="0">
                  <c:v>100</c:v>
                </c:pt>
                <c:pt idx="1">
                  <c:v>93.8</c:v>
                </c:pt>
                <c:pt idx="2">
                  <c:v>100.05</c:v>
                </c:pt>
                <c:pt idx="3">
                  <c:v>100.05</c:v>
                </c:pt>
                <c:pt idx="4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980-4538-92E4-67B7F5AD3B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501956944"/>
        <c:axId val="501954544"/>
      </c:barChart>
      <c:catAx>
        <c:axId val="5019569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01954544"/>
        <c:crosses val="autoZero"/>
        <c:auto val="1"/>
        <c:lblAlgn val="ctr"/>
        <c:lblOffset val="100"/>
        <c:noMultiLvlLbl val="0"/>
      </c:catAx>
      <c:valAx>
        <c:axId val="5019545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501956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61BE6F-E5B7-471F-B29A-DDA719379D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D7AD7D1-8C3A-45CF-A233-D9A5B47FFA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A7C9BEF-8CAA-45E6-938B-09198247A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0B543-C1E3-465A-8691-0BF33DE39210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A150DC-359E-44DB-ABA4-0E86EFD8C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04E4960-B484-4D1B-B0CC-596F8CDDA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9E656-88D9-408C-92EC-1F29B3A5A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4296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C57F77-29D3-4845-85BB-46DC97F1D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7E715B7-2767-4699-B746-EB3AE091C5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A457133-C892-4217-A432-4DFDC44F8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0B543-C1E3-465A-8691-0BF33DE39210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E813C8-7D6B-49CE-8316-E5DFA5C18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6A67B0-E465-4E69-811C-6729F07F7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9E656-88D9-408C-92EC-1F29B3A5A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7188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70942C5-13C8-4D02-81CA-3BC6BEE273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1A3EB00-5A98-4D2D-8FE6-1C921313A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3CE6775-679C-4B9E-97C9-ABBC1D01C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0B543-C1E3-465A-8691-0BF33DE39210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246889A-F2E0-4180-BE80-198FF8BEF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6163E47-2CCC-4DBA-A357-232C64A14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9E656-88D9-408C-92EC-1F29B3A5A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3426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647C54-DE2B-4769-9152-5987927D1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BDC6BD-D024-4DA5-8811-860436F488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31197C1-6258-49B8-8034-1822BCFFB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0B543-C1E3-465A-8691-0BF33DE39210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11DA68-0C76-465C-9AAD-3E1CAE9F2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05F5BF3-F1D2-4A94-837F-DA0AC3C0C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9E656-88D9-408C-92EC-1F29B3A5A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9299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50E889E-8E89-4653-95A0-3E7B4CBB9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B51FE22-4E05-4865-A520-7DED5554ED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949AA4F-3DCF-463E-A7D6-9AB02A206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0B543-C1E3-465A-8691-0BF33DE39210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703473-9FA1-436D-B8AC-C759BA85A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AB213F-A440-472B-9539-F9D5F3F78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9E656-88D9-408C-92EC-1F29B3A5A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4490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6538B60-7B22-42C8-AFFD-D05BB4739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358C01A-C5E5-4CB1-A41D-06FB46CC74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28002A-2BA8-472B-9D31-02E0C12547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D5EE7C6-F04E-4B3A-9C05-BD2917764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0B543-C1E3-465A-8691-0BF33DE39210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24521DB-3296-4F34-BFEF-0B8957B70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8C20D3D-2110-4AD3-8561-1B468B3B7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9E656-88D9-408C-92EC-1F29B3A5A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642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08B623-D317-40E0-A6AE-650A89FC7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4967B87-BA3B-4220-84B8-79033363E7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B901F3F-4579-41E2-B74C-D92E1EA0FC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48B0667-DA5F-4F1A-9143-52D9BF5DDF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E79ACF1-8A9C-49D4-91B5-79A66A6D41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DB6A0CB-4368-46F3-8E67-FBBDEAD2E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0B543-C1E3-465A-8691-0BF33DE39210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2DB5F32-00EC-45F3-8115-D1D356B61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FF56089-11F6-4370-B572-0A25BE57B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9E656-88D9-408C-92EC-1F29B3A5A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3015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D847B0-17B7-4872-8B25-07A1DC599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F682DCE-F3AF-4D3E-BE6F-237AEBF6E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0B543-C1E3-465A-8691-0BF33DE39210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4702B61-B07F-4C1C-BA0B-7D864566A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EB2447E-1589-41DA-A6E9-DA8028080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9E656-88D9-408C-92EC-1F29B3A5A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2370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ACD6B7B-B60F-4F1A-8CAC-ABC54F228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0B543-C1E3-465A-8691-0BF33DE39210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43AA848-6802-419D-B676-C0F1EB82E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3D4B19B2-F84C-464E-A660-C669A9747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9E656-88D9-408C-92EC-1F29B3A5A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603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5E646F-F341-4977-9D6F-8E9FB7DDE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8F9A50-5C2E-436C-ACC9-A8D872A54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3819D9A-5A4F-4628-8A0F-08C7B67B15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881E125-C235-4592-A3B8-D0AFCB37C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0B543-C1E3-465A-8691-0BF33DE39210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8412A95-97E3-456C-BEF6-AFF68B139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B71DFDC-7D7C-490D-AAAA-204B18018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9E656-88D9-408C-92EC-1F29B3A5A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880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179B95-F355-4075-BDED-D55E18B25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528CC21-EED0-4D02-B878-F216BBA1BA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ABF9432-198C-4C62-B1AE-B9B5A59E7A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084EB74-34B6-4368-8F73-F5A9A7CE8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0B543-C1E3-465A-8691-0BF33DE39210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C3BB5A5-E068-4BDF-9A66-A65D3ED8E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42C8D0-0223-4E6A-AD88-37F859819C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9E656-88D9-408C-92EC-1F29B3A5A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7436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9D84761-0844-4CA9-AA57-3FBCF3BCB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1570EE1-3794-440C-9EA2-F5F03E92BE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9BC71F8-5DBA-4EBB-BF87-71D54E6D6D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0B543-C1E3-465A-8691-0BF33DE39210}" type="datetimeFigureOut">
              <a:rPr lang="fr-FR" smtClean="0"/>
              <a:t>11/10/2024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F7B603-4B8E-4C38-BA31-BC5F053953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446187-B0E9-4D99-8048-B521652F6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9E656-88D9-408C-92EC-1F29B3A5A4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664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>
            <a:extLst>
              <a:ext uri="{FF2B5EF4-FFF2-40B4-BE49-F238E27FC236}">
                <a16:creationId xmlns:a16="http://schemas.microsoft.com/office/drawing/2014/main" id="{7095829C-0A1A-AFC1-C216-1E4C2AC1FDDE}"/>
              </a:ext>
            </a:extLst>
          </p:cNvPr>
          <p:cNvSpPr txBox="1"/>
          <p:nvPr/>
        </p:nvSpPr>
        <p:spPr>
          <a:xfrm>
            <a:off x="2133603" y="4411126"/>
            <a:ext cx="21674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Taux d’abandon : 0 %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BD603A5A-1B3A-655C-5A48-EBB5DF78E558}"/>
              </a:ext>
            </a:extLst>
          </p:cNvPr>
          <p:cNvSpPr txBox="1"/>
          <p:nvPr/>
        </p:nvSpPr>
        <p:spPr>
          <a:xfrm>
            <a:off x="6570133" y="4360317"/>
            <a:ext cx="4859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>
                    <a:lumMod val="50000"/>
                  </a:schemeClr>
                </a:solidFill>
              </a:rPr>
              <a:t>Entretien de suivi à 6- 12 mois 100 % réalisés</a:t>
            </a:r>
          </a:p>
        </p:txBody>
      </p:sp>
      <p:graphicFrame>
        <p:nvGraphicFramePr>
          <p:cNvPr id="3" name="Graphique 2">
            <a:extLst>
              <a:ext uri="{FF2B5EF4-FFF2-40B4-BE49-F238E27FC236}">
                <a16:creationId xmlns:a16="http://schemas.microsoft.com/office/drawing/2014/main" id="{82D713F1-FCBB-441D-8E3D-B2A0EFE168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7959271"/>
              </p:ext>
            </p:extLst>
          </p:nvPr>
        </p:nvGraphicFramePr>
        <p:xfrm>
          <a:off x="6578598" y="639233"/>
          <a:ext cx="4407429" cy="351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A02B69F0-1583-4146-8483-92246D1D3E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8004103"/>
              </p:ext>
            </p:extLst>
          </p:nvPr>
        </p:nvGraphicFramePr>
        <p:xfrm>
          <a:off x="634463" y="626532"/>
          <a:ext cx="5063596" cy="3382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8212764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Grand écran</PresentationFormat>
  <Paragraphs>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MARIE</dc:creator>
  <cp:lastModifiedBy>Marie LABORDA</cp:lastModifiedBy>
  <cp:revision>11</cp:revision>
  <cp:lastPrinted>2023-04-10T10:12:09Z</cp:lastPrinted>
  <dcterms:created xsi:type="dcterms:W3CDTF">2020-09-08T16:57:46Z</dcterms:created>
  <dcterms:modified xsi:type="dcterms:W3CDTF">2024-10-11T14:52:36Z</dcterms:modified>
</cp:coreProperties>
</file>